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3f56806f1a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f56806f1a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5e662abc139c6a5e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5e662abc139c6a5e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3f4d29dd6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f4d29dd6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66e942eaa31e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66e942eaa31e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3f4d29dd6b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f4d29dd6b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66e942eaa31e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66e942eaa31e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42148f265e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42148f265e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e662abc139c6a5e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e662abc139c6a5e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3f56806f1a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f56806f1a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5e662abc139c6a5e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5e662abc139c6a5e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7.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1486700" y="2878525"/>
            <a:ext cx="5718900" cy="974700"/>
          </a:xfrm>
          <a:prstGeom prst="rect">
            <a:avLst/>
          </a:prstGeom>
          <a:solidFill>
            <a:srgbClr val="FFFFFF"/>
          </a:solidFill>
        </p:spPr>
        <p:txBody>
          <a:bodyPr anchorCtr="0" anchor="b" bIns="91425" lIns="91425" spcFirstLastPara="1" rIns="91425" wrap="square" tIns="91425">
            <a:noAutofit/>
          </a:bodyPr>
          <a:lstStyle/>
          <a:p>
            <a:pPr indent="0" lvl="0" marL="0" rtl="0" algn="ctr">
              <a:spcBef>
                <a:spcPts val="0"/>
              </a:spcBef>
              <a:spcAft>
                <a:spcPts val="0"/>
              </a:spcAft>
              <a:buNone/>
            </a:pPr>
            <a:r>
              <a:rPr lang="en"/>
              <a:t>Massachusetts</a:t>
            </a:r>
            <a:endParaRPr/>
          </a:p>
        </p:txBody>
      </p:sp>
      <p:sp>
        <p:nvSpPr>
          <p:cNvPr id="55" name="Google Shape;55;p13"/>
          <p:cNvSpPr txBox="1"/>
          <p:nvPr>
            <p:ph idx="1" type="subTitle"/>
          </p:nvPr>
        </p:nvSpPr>
        <p:spPr>
          <a:xfrm>
            <a:off x="2697650" y="4129000"/>
            <a:ext cx="64464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rPr>
              <a:t>By: Merly, Ryan , Iyania</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Economic</a:t>
            </a:r>
            <a:endParaRPr/>
          </a:p>
        </p:txBody>
      </p:sp>
      <p:sp>
        <p:nvSpPr>
          <p:cNvPr id="106" name="Google Shape;106;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Many people made livings by fishing, agriculture, trade, limbering, etc.</a:t>
            </a:r>
            <a:endParaRPr/>
          </a:p>
          <a:p>
            <a:pPr indent="-342900" lvl="0" marL="457200" rtl="0" algn="l">
              <a:spcBef>
                <a:spcPts val="0"/>
              </a:spcBef>
              <a:spcAft>
                <a:spcPts val="0"/>
              </a:spcAft>
              <a:buSzPts val="1800"/>
              <a:buChar char="●"/>
            </a:pPr>
            <a:r>
              <a:rPr lang="en"/>
              <a:t>Goods like fish, timber, furs, ships and livestock were exported </a:t>
            </a:r>
            <a:r>
              <a:rPr baseline="30000" lang="en"/>
              <a:t>1</a:t>
            </a:r>
            <a:endParaRPr baseline="30000"/>
          </a:p>
          <a:p>
            <a:pPr indent="-342900" lvl="0" marL="457200" rtl="0" algn="l">
              <a:spcBef>
                <a:spcPts val="0"/>
              </a:spcBef>
              <a:spcAft>
                <a:spcPts val="0"/>
              </a:spcAft>
              <a:buSzPts val="1800"/>
              <a:buChar char="●"/>
            </a:pPr>
            <a:r>
              <a:rPr lang="en"/>
              <a:t>Since the soil was so poor they could not plant crops like wheat, but corn, pumpkins, rye, squash, and beans could be planted </a:t>
            </a:r>
            <a:r>
              <a:rPr baseline="30000" lang="en"/>
              <a:t>1</a:t>
            </a:r>
            <a:endParaRPr baseline="30000"/>
          </a:p>
          <a:p>
            <a:pPr indent="-342900" lvl="0" marL="457200" rtl="0" algn="l">
              <a:spcBef>
                <a:spcPts val="0"/>
              </a:spcBef>
              <a:spcAft>
                <a:spcPts val="0"/>
              </a:spcAft>
              <a:buSzPts val="1800"/>
              <a:buChar char="●"/>
            </a:pPr>
            <a:r>
              <a:rPr lang="en"/>
              <a:t>Since it was hard to plant crops like wheat it was difficult to make things like bread</a:t>
            </a:r>
            <a:endParaRPr/>
          </a:p>
          <a:p>
            <a:pPr indent="0" lvl="0" marL="457200" rtl="0" algn="l">
              <a:spcBef>
                <a:spcPts val="1600"/>
              </a:spcBef>
              <a:spcAft>
                <a:spcPts val="0"/>
              </a:spcAft>
              <a:buNone/>
            </a:pPr>
            <a:r>
              <a:t/>
            </a:r>
            <a:endParaRPr/>
          </a:p>
          <a:p>
            <a:pPr indent="0" lvl="0" marL="0" rtl="0" algn="l">
              <a:spcBef>
                <a:spcPts val="1600"/>
              </a:spcBef>
              <a:spcAft>
                <a:spcPts val="1600"/>
              </a:spcAft>
              <a:buNone/>
            </a:pPr>
            <a:r>
              <a:rPr lang="en" sz="1000">
                <a:solidFill>
                  <a:srgbClr val="666666"/>
                </a:solidFill>
                <a:highlight>
                  <a:srgbClr val="FFF5AA"/>
                </a:highlight>
              </a:rPr>
              <a:t>Landofthebrave.info. (2018). </a:t>
            </a:r>
            <a:r>
              <a:rPr i="1" lang="en" sz="1000">
                <a:solidFill>
                  <a:srgbClr val="666666"/>
                </a:solidFill>
                <a:highlight>
                  <a:srgbClr val="FFF5AA"/>
                </a:highlight>
              </a:rPr>
              <a:t>Massachusetts Colony ***</a:t>
            </a:r>
            <a:r>
              <a:rPr lang="en" sz="1000">
                <a:solidFill>
                  <a:srgbClr val="666666"/>
                </a:solidFill>
                <a:highlight>
                  <a:srgbClr val="FFF5AA"/>
                </a:highlight>
              </a:rPr>
              <a:t>. [online] Available at: https://www.landofthebrave.info/massachusetts-colony.htm [Accessed 24 Sep. 2018]. </a:t>
            </a:r>
            <a:r>
              <a:rPr baseline="30000" lang="en" sz="1000">
                <a:solidFill>
                  <a:srgbClr val="666666"/>
                </a:solidFill>
                <a:highlight>
                  <a:srgbClr val="FFF5AA"/>
                </a:highlight>
              </a:rPr>
              <a:t>1</a:t>
            </a:r>
            <a:endParaRPr baseline="30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pic>
        <p:nvPicPr>
          <p:cNvPr id="111" name="Google Shape;111;p23"/>
          <p:cNvPicPr preferRelativeResize="0"/>
          <p:nvPr/>
        </p:nvPicPr>
        <p:blipFill>
          <a:blip r:embed="rId3">
            <a:alphaModFix/>
          </a:blip>
          <a:stretch>
            <a:fillRect/>
          </a:stretch>
        </p:blipFill>
        <p:spPr>
          <a:xfrm>
            <a:off x="152400" y="152400"/>
            <a:ext cx="5360251" cy="3864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218729" y="155173"/>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Geographic</a:t>
            </a:r>
            <a:endParaRPr/>
          </a:p>
        </p:txBody>
      </p:sp>
      <p:sp>
        <p:nvSpPr>
          <p:cNvPr id="61" name="Google Shape;61;p14"/>
          <p:cNvSpPr txBox="1"/>
          <p:nvPr>
            <p:ph idx="1" type="body"/>
          </p:nvPr>
        </p:nvSpPr>
        <p:spPr>
          <a:xfrm>
            <a:off x="218725" y="726150"/>
            <a:ext cx="8520600" cy="36912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aseline="30000" lang="en"/>
              <a:t>1</a:t>
            </a:r>
            <a:r>
              <a:rPr lang="en"/>
              <a:t>In 1630 the Massachusetts Bay Colony was founded by John Winthrop with other Puritans</a:t>
            </a:r>
            <a:endParaRPr/>
          </a:p>
          <a:p>
            <a:pPr indent="-342900" lvl="0" marL="457200" rtl="0" algn="l">
              <a:lnSpc>
                <a:spcPct val="115000"/>
              </a:lnSpc>
              <a:spcBef>
                <a:spcPts val="0"/>
              </a:spcBef>
              <a:spcAft>
                <a:spcPts val="0"/>
              </a:spcAft>
              <a:buSzPts val="1800"/>
              <a:buChar char="●"/>
            </a:pPr>
            <a:r>
              <a:rPr baseline="30000" lang="en"/>
              <a:t>2</a:t>
            </a:r>
            <a:r>
              <a:rPr lang="en"/>
              <a:t>The Massachusetts Colony was named after an Algonquin tribe that previously lived their</a:t>
            </a:r>
            <a:endParaRPr/>
          </a:p>
          <a:p>
            <a:pPr indent="-342900" lvl="0" marL="457200" rtl="0" algn="l">
              <a:lnSpc>
                <a:spcPct val="115000"/>
              </a:lnSpc>
              <a:spcBef>
                <a:spcPts val="0"/>
              </a:spcBef>
              <a:spcAft>
                <a:spcPts val="0"/>
              </a:spcAft>
              <a:buSzPts val="1800"/>
              <a:buChar char="●"/>
            </a:pPr>
            <a:r>
              <a:rPr baseline="30000" lang="en"/>
              <a:t>3</a:t>
            </a:r>
            <a:r>
              <a:rPr lang="en"/>
              <a:t>There were many jagged coasts and hills, with mountains covered with trees and rivers, but there was poor soil which made farming very difficult but they could still farm other foods like corn, pumpkins, rye, squash and beans</a:t>
            </a:r>
            <a:endParaRPr/>
          </a:p>
          <a:p>
            <a:pPr indent="-342900" lvl="0" marL="457200" rtl="0" algn="l">
              <a:lnSpc>
                <a:spcPct val="115000"/>
              </a:lnSpc>
              <a:spcBef>
                <a:spcPts val="0"/>
              </a:spcBef>
              <a:spcAft>
                <a:spcPts val="0"/>
              </a:spcAft>
              <a:buSzPts val="1800"/>
              <a:buChar char="●"/>
            </a:pPr>
            <a:r>
              <a:rPr baseline="30000" lang="en"/>
              <a:t>4</a:t>
            </a:r>
            <a:r>
              <a:rPr lang="en"/>
              <a:t>The summers were short and warm, while the winters were long freezing</a:t>
            </a:r>
            <a:endParaRPr/>
          </a:p>
          <a:p>
            <a:pPr indent="-342900" lvl="0" marL="1371600" rtl="0" algn="l">
              <a:lnSpc>
                <a:spcPct val="115000"/>
              </a:lnSpc>
              <a:spcBef>
                <a:spcPts val="0"/>
              </a:spcBef>
              <a:spcAft>
                <a:spcPts val="0"/>
              </a:spcAft>
              <a:buSzPts val="1800"/>
              <a:buChar char="●"/>
            </a:pPr>
            <a:r>
              <a:rPr baseline="30000" lang="en"/>
              <a:t>5</a:t>
            </a:r>
            <a:r>
              <a:rPr lang="en"/>
              <a:t>There were many fish, whales, forests, they also got many agricultural tools imported from other colonies</a:t>
            </a:r>
            <a:endParaRPr baseline="30000"/>
          </a:p>
          <a:p>
            <a:pPr indent="0" lvl="0" marL="0" rtl="0" algn="l">
              <a:spcBef>
                <a:spcPts val="1600"/>
              </a:spcBef>
              <a:spcAft>
                <a:spcPts val="1600"/>
              </a:spcAft>
              <a:buNone/>
            </a:pPr>
            <a:r>
              <a:rPr baseline="30000" lang="en"/>
              <a:t>  (https://www.landofthebrave.info/massachusetts-colony.htm)(9/19)</a:t>
            </a:r>
            <a:endParaRPr baseline="30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4572000" y="1672754"/>
            <a:ext cx="4400551" cy="3255899"/>
          </a:xfrm>
          <a:prstGeom prst="rect">
            <a:avLst/>
          </a:prstGeom>
          <a:noFill/>
          <a:ln>
            <a:noFill/>
          </a:ln>
        </p:spPr>
      </p:pic>
      <p:pic>
        <p:nvPicPr>
          <p:cNvPr id="67" name="Google Shape;67;p15"/>
          <p:cNvPicPr preferRelativeResize="0"/>
          <p:nvPr/>
        </p:nvPicPr>
        <p:blipFill>
          <a:blip r:embed="rId4">
            <a:alphaModFix/>
          </a:blip>
          <a:stretch>
            <a:fillRect/>
          </a:stretch>
        </p:blipFill>
        <p:spPr>
          <a:xfrm>
            <a:off x="152400" y="152400"/>
            <a:ext cx="4064125" cy="2645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Demographic</a:t>
            </a:r>
            <a:endParaRPr/>
          </a:p>
          <a:p>
            <a:pPr indent="0" lvl="0" marL="0" rtl="0" algn="l">
              <a:spcBef>
                <a:spcPts val="0"/>
              </a:spcBef>
              <a:spcAft>
                <a:spcPts val="0"/>
              </a:spcAft>
              <a:buNone/>
            </a:pPr>
            <a:r>
              <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Massachusetts was established because a foundation was laid for another colony in new england so they made it Massachusetts.</a:t>
            </a:r>
            <a:r>
              <a:rPr baseline="30000" lang="en"/>
              <a:t>1</a:t>
            </a:r>
            <a:endParaRPr baseline="30000"/>
          </a:p>
          <a:p>
            <a:pPr indent="-342900" lvl="0" marL="457200" rtl="0" algn="l">
              <a:spcBef>
                <a:spcPts val="0"/>
              </a:spcBef>
              <a:spcAft>
                <a:spcPts val="0"/>
              </a:spcAft>
              <a:buSzPts val="1800"/>
              <a:buChar char="●"/>
            </a:pPr>
            <a:r>
              <a:rPr lang="en"/>
              <a:t>Massachusetts was established by John Winthrop.</a:t>
            </a:r>
            <a:r>
              <a:rPr baseline="30000" lang="en"/>
              <a:t>2 </a:t>
            </a:r>
            <a:endParaRPr/>
          </a:p>
          <a:p>
            <a:pPr indent="-342900" lvl="0" marL="457200" rtl="0" algn="l">
              <a:spcBef>
                <a:spcPts val="0"/>
              </a:spcBef>
              <a:spcAft>
                <a:spcPts val="0"/>
              </a:spcAft>
              <a:buSzPts val="1800"/>
              <a:buChar char="●"/>
            </a:pPr>
            <a:r>
              <a:rPr lang="en"/>
              <a:t>In 1630 a group of 1,000 puritan </a:t>
            </a:r>
            <a:r>
              <a:rPr lang="en"/>
              <a:t>refugees came, came from england </a:t>
            </a:r>
            <a:r>
              <a:rPr baseline="30000" lang="en"/>
              <a:t>2</a:t>
            </a:r>
            <a:endParaRPr baseline="30000"/>
          </a:p>
          <a:p>
            <a:pPr indent="-342900" lvl="0" marL="457200" rtl="0" algn="l">
              <a:spcBef>
                <a:spcPts val="0"/>
              </a:spcBef>
              <a:spcAft>
                <a:spcPts val="0"/>
              </a:spcAft>
              <a:buSzPts val="1800"/>
              <a:buChar char="●"/>
            </a:pPr>
            <a:r>
              <a:rPr lang="en"/>
              <a:t>Most people speak english but some speak spanish and </a:t>
            </a:r>
            <a:r>
              <a:rPr lang="en"/>
              <a:t>portuguese.</a:t>
            </a:r>
            <a:r>
              <a:rPr baseline="30000" lang="en"/>
              <a:t>2</a:t>
            </a:r>
            <a:endParaRPr baseline="30000"/>
          </a:p>
          <a:p>
            <a:pPr indent="-342900" lvl="0" marL="457200" rtl="0" algn="l">
              <a:spcBef>
                <a:spcPts val="0"/>
              </a:spcBef>
              <a:spcAft>
                <a:spcPts val="0"/>
              </a:spcAft>
              <a:buSzPts val="1800"/>
              <a:buChar char="●"/>
            </a:pPr>
            <a:r>
              <a:rPr lang="en"/>
              <a:t>In the 1800s a widespread of irish immigrants was catholic and everyone that lives there now is catholic too.</a:t>
            </a:r>
            <a:r>
              <a:rPr baseline="30000" lang="en"/>
              <a:t>3</a:t>
            </a:r>
            <a:r>
              <a:rPr lang="en"/>
              <a:t> </a:t>
            </a:r>
            <a:endParaRPr/>
          </a:p>
          <a:p>
            <a:pPr indent="0" lvl="0" marL="0" rtl="0" algn="l">
              <a:spcBef>
                <a:spcPts val="1600"/>
              </a:spcBef>
              <a:spcAft>
                <a:spcPts val="0"/>
              </a:spcAft>
              <a:buNone/>
            </a:pPr>
            <a:r>
              <a:rPr lang="en" sz="1000">
                <a:solidFill>
                  <a:srgbClr val="666666"/>
                </a:solidFill>
                <a:highlight>
                  <a:srgbClr val="FFFFFF"/>
                </a:highlight>
              </a:rPr>
              <a:t>Celebrateboston.com. (2018). </a:t>
            </a:r>
            <a:r>
              <a:rPr i="1" lang="en" sz="1000">
                <a:solidFill>
                  <a:srgbClr val="666666"/>
                </a:solidFill>
                <a:highlight>
                  <a:srgbClr val="FFFFFF"/>
                </a:highlight>
              </a:rPr>
              <a:t>History of the Massachusetts Bay Colony, 1628-1664</a:t>
            </a:r>
            <a:r>
              <a:rPr lang="en" sz="1000">
                <a:solidFill>
                  <a:srgbClr val="666666"/>
                </a:solidFill>
                <a:highlight>
                  <a:srgbClr val="FFFFFF"/>
                </a:highlight>
              </a:rPr>
              <a:t>. [online] Available at: http://www.celebrateboston.com/history/massachusetts.htm [Accessed 21 Sep. 2018].</a:t>
            </a:r>
            <a:r>
              <a:rPr baseline="30000" lang="en" sz="1000">
                <a:solidFill>
                  <a:srgbClr val="666666"/>
                </a:solidFill>
                <a:highlight>
                  <a:srgbClr val="FFFFFF"/>
                </a:highlight>
              </a:rPr>
              <a:t>1</a:t>
            </a:r>
            <a:endParaRPr baseline="30000" sz="1000">
              <a:solidFill>
                <a:srgbClr val="000000"/>
              </a:solidFill>
              <a:highlight>
                <a:srgbClr val="FFF5AA"/>
              </a:highlight>
            </a:endParaRPr>
          </a:p>
          <a:p>
            <a:pPr indent="0" lvl="0" marL="0" rtl="0" algn="l">
              <a:spcBef>
                <a:spcPts val="1600"/>
              </a:spcBef>
              <a:spcAft>
                <a:spcPts val="0"/>
              </a:spcAft>
              <a:buNone/>
            </a:pPr>
            <a:r>
              <a:rPr lang="en" sz="1000">
                <a:solidFill>
                  <a:srgbClr val="666666"/>
                </a:solidFill>
                <a:highlight>
                  <a:srgbClr val="FFFFFF"/>
                </a:highlight>
              </a:rPr>
              <a:t>Encyclopedia Britannica. (2018). </a:t>
            </a:r>
            <a:r>
              <a:rPr i="1" lang="en" sz="1000">
                <a:solidFill>
                  <a:srgbClr val="666666"/>
                </a:solidFill>
                <a:highlight>
                  <a:srgbClr val="FFFFFF"/>
                </a:highlight>
              </a:rPr>
              <a:t>Massachusetts Bay Colony | Facts, Map, &amp; Significance</a:t>
            </a:r>
            <a:r>
              <a:rPr lang="en" sz="1000">
                <a:solidFill>
                  <a:srgbClr val="666666"/>
                </a:solidFill>
                <a:highlight>
                  <a:srgbClr val="FFFFFF"/>
                </a:highlight>
              </a:rPr>
              <a:t>. [online] Available at: https://www.britannica.com/place/Massachusetts-Bay-Colony [Accessed 21 Sep. 2018].</a:t>
            </a:r>
            <a:r>
              <a:rPr baseline="30000" lang="en" sz="1000">
                <a:solidFill>
                  <a:srgbClr val="666666"/>
                </a:solidFill>
                <a:highlight>
                  <a:srgbClr val="FFFFFF"/>
                </a:highlight>
              </a:rPr>
              <a:t>2</a:t>
            </a:r>
            <a:endParaRPr baseline="30000" sz="1000">
              <a:solidFill>
                <a:srgbClr val="666666"/>
              </a:solidFill>
              <a:highlight>
                <a:srgbClr val="FFFFFF"/>
              </a:highlight>
            </a:endParaRPr>
          </a:p>
          <a:p>
            <a:pPr indent="0" lvl="0" marL="0" rtl="0" algn="l">
              <a:spcBef>
                <a:spcPts val="1600"/>
              </a:spcBef>
              <a:spcAft>
                <a:spcPts val="0"/>
              </a:spcAft>
              <a:buNone/>
            </a:pPr>
            <a:r>
              <a:rPr lang="en" sz="1000">
                <a:solidFill>
                  <a:srgbClr val="666666"/>
                </a:solidFill>
                <a:highlight>
                  <a:srgbClr val="FFFFFF"/>
                </a:highlight>
              </a:rPr>
              <a:t>World Travel Guide. (2018). </a:t>
            </a:r>
            <a:r>
              <a:rPr i="1" lang="en" sz="1000">
                <a:solidFill>
                  <a:srgbClr val="666666"/>
                </a:solidFill>
                <a:highlight>
                  <a:srgbClr val="FFFFFF"/>
                </a:highlight>
              </a:rPr>
              <a:t>Massachusetts - World Travel Guide</a:t>
            </a:r>
            <a:r>
              <a:rPr lang="en" sz="1000">
                <a:solidFill>
                  <a:srgbClr val="666666"/>
                </a:solidFill>
                <a:highlight>
                  <a:srgbClr val="FFFFFF"/>
                </a:highlight>
              </a:rPr>
              <a:t>. [online] Available at: https://www.worldtravelguide.net/guides/north-america/united-states-of-america/massachusetts/history-language-culture/ [Accessed 21 Sep. 2018].</a:t>
            </a:r>
            <a:r>
              <a:rPr baseline="30000" lang="en" sz="1000">
                <a:solidFill>
                  <a:srgbClr val="666666"/>
                </a:solidFill>
                <a:highlight>
                  <a:srgbClr val="FFFFFF"/>
                </a:highlight>
              </a:rPr>
              <a:t>3</a:t>
            </a:r>
            <a:endParaRPr sz="1000">
              <a:solidFill>
                <a:srgbClr val="666666"/>
              </a:solidFill>
              <a:highlight>
                <a:srgbClr val="FFFFFF"/>
              </a:highlight>
            </a:endParaRPr>
          </a:p>
          <a:p>
            <a:pPr indent="0" lvl="0" marL="457200" rtl="0" algn="l">
              <a:spcBef>
                <a:spcPts val="1600"/>
              </a:spcBef>
              <a:spcAft>
                <a:spcPts val="0"/>
              </a:spcAft>
              <a:buNone/>
            </a:pPr>
            <a:r>
              <a:t/>
            </a:r>
            <a:endParaRPr sz="1400"/>
          </a:p>
          <a:p>
            <a:pPr indent="0" lvl="0" marL="45720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457200" rtl="0" algn="l">
              <a:spcBef>
                <a:spcPts val="1600"/>
              </a:spcBef>
              <a:spcAft>
                <a:spcPts val="0"/>
              </a:spcAft>
              <a:buNone/>
            </a:pPr>
            <a:r>
              <a:rPr lang="en"/>
              <a:t> </a:t>
            </a:r>
            <a:endParaRPr/>
          </a:p>
          <a:p>
            <a:pPr indent="0" lvl="0" marL="457200" rtl="0" algn="l">
              <a:spcBef>
                <a:spcPts val="1600"/>
              </a:spcBef>
              <a:spcAft>
                <a:spcPts val="1600"/>
              </a:spcAft>
              <a:buNone/>
            </a:pPr>
            <a:r>
              <a:t/>
            </a:r>
            <a:endParaRPr baseline="30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pic>
        <p:nvPicPr>
          <p:cNvPr id="78" name="Google Shape;78;p17"/>
          <p:cNvPicPr preferRelativeResize="0"/>
          <p:nvPr/>
        </p:nvPicPr>
        <p:blipFill>
          <a:blip r:embed="rId3">
            <a:alphaModFix/>
          </a:blip>
          <a:stretch>
            <a:fillRect/>
          </a:stretch>
        </p:blipFill>
        <p:spPr>
          <a:xfrm>
            <a:off x="152400" y="152400"/>
            <a:ext cx="3963300" cy="2642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Social/Cultural</a:t>
            </a:r>
            <a:endParaRPr/>
          </a:p>
        </p:txBody>
      </p:sp>
      <p:sp>
        <p:nvSpPr>
          <p:cNvPr id="84" name="Google Shape;84;p18"/>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Massachusetts Bay Colony were led  by wealthy and powerful puritans who followed first John Winthrop, and then Thomas Dudley</a:t>
            </a:r>
            <a:r>
              <a:rPr baseline="30000" lang="en"/>
              <a:t>3</a:t>
            </a:r>
            <a:r>
              <a:rPr lang="en"/>
              <a:t> </a:t>
            </a:r>
            <a:endParaRPr/>
          </a:p>
          <a:p>
            <a:pPr indent="-342900" lvl="0" marL="457200" rtl="0" algn="l">
              <a:spcBef>
                <a:spcPts val="0"/>
              </a:spcBef>
              <a:spcAft>
                <a:spcPts val="0"/>
              </a:spcAft>
              <a:buSzPts val="1800"/>
              <a:buChar char="●"/>
            </a:pPr>
            <a:r>
              <a:rPr lang="en"/>
              <a:t>Women were not allowed in town meetings and were excluded from making decisions in church </a:t>
            </a:r>
            <a:r>
              <a:rPr baseline="30000" lang="en"/>
              <a:t>2</a:t>
            </a:r>
            <a:endParaRPr baseline="30000"/>
          </a:p>
          <a:p>
            <a:pPr indent="-342900" lvl="0" marL="457200" rtl="0" algn="l">
              <a:spcBef>
                <a:spcPts val="0"/>
              </a:spcBef>
              <a:spcAft>
                <a:spcPts val="0"/>
              </a:spcAft>
              <a:buSzPts val="1800"/>
              <a:buChar char="●"/>
            </a:pPr>
            <a:r>
              <a:rPr lang="en"/>
              <a:t>Women were treated harshly and were seen as instruments of the devil </a:t>
            </a:r>
            <a:r>
              <a:rPr baseline="30000" lang="en"/>
              <a:t>2</a:t>
            </a:r>
            <a:endParaRPr baseline="30000"/>
          </a:p>
          <a:p>
            <a:pPr indent="-342900" lvl="0" marL="457200" rtl="0" algn="l">
              <a:spcBef>
                <a:spcPts val="0"/>
              </a:spcBef>
              <a:spcAft>
                <a:spcPts val="0"/>
              </a:spcAft>
              <a:buSzPts val="1800"/>
              <a:buChar char="●"/>
            </a:pPr>
            <a:r>
              <a:rPr lang="en">
                <a:solidFill>
                  <a:srgbClr val="666666"/>
                </a:solidFill>
                <a:highlight>
                  <a:srgbClr val="FFFFFF"/>
                </a:highlight>
              </a:rPr>
              <a:t>Massachusetts Bay Colony was a puritan society</a:t>
            </a:r>
            <a:endParaRPr>
              <a:solidFill>
                <a:srgbClr val="666666"/>
              </a:solidFill>
              <a:highlight>
                <a:srgbClr val="FFFFFF"/>
              </a:highlight>
            </a:endParaRPr>
          </a:p>
          <a:p>
            <a:pPr indent="-342900" lvl="0" marL="457200" rtl="0" algn="l">
              <a:spcBef>
                <a:spcPts val="0"/>
              </a:spcBef>
              <a:spcAft>
                <a:spcPts val="0"/>
              </a:spcAft>
              <a:buClr>
                <a:srgbClr val="666666"/>
              </a:buClr>
              <a:buSzPts val="1800"/>
              <a:buChar char="●"/>
            </a:pPr>
            <a:r>
              <a:rPr lang="en">
                <a:solidFill>
                  <a:srgbClr val="666666"/>
                </a:solidFill>
                <a:highlight>
                  <a:srgbClr val="FFFFFF"/>
                </a:highlight>
              </a:rPr>
              <a:t>No religious freedom in the colony, (everyone was a puritan)</a:t>
            </a:r>
            <a:r>
              <a:rPr baseline="30000" lang="en">
                <a:solidFill>
                  <a:srgbClr val="666666"/>
                </a:solidFill>
                <a:highlight>
                  <a:srgbClr val="FFFFFF"/>
                </a:highlight>
              </a:rPr>
              <a:t>1</a:t>
            </a:r>
            <a:endParaRPr baseline="30000">
              <a:solidFill>
                <a:srgbClr val="666666"/>
              </a:solidFill>
              <a:highlight>
                <a:srgbClr val="FFFFFF"/>
              </a:highlight>
            </a:endParaRPr>
          </a:p>
          <a:p>
            <a:pPr indent="-342900" lvl="0" marL="457200" rtl="0" algn="l">
              <a:spcBef>
                <a:spcPts val="0"/>
              </a:spcBef>
              <a:spcAft>
                <a:spcPts val="0"/>
              </a:spcAft>
              <a:buClr>
                <a:srgbClr val="666666"/>
              </a:buClr>
              <a:buSzPts val="1800"/>
              <a:buChar char="●"/>
            </a:pPr>
            <a:r>
              <a:rPr lang="en">
                <a:solidFill>
                  <a:srgbClr val="666666"/>
                </a:solidFill>
                <a:highlight>
                  <a:srgbClr val="FFFFFF"/>
                </a:highlight>
              </a:rPr>
              <a:t>Followed god’s law and would be punished if not</a:t>
            </a:r>
            <a:r>
              <a:rPr baseline="30000" lang="en">
                <a:solidFill>
                  <a:srgbClr val="666666"/>
                </a:solidFill>
                <a:highlight>
                  <a:srgbClr val="FFFFFF"/>
                </a:highlight>
              </a:rPr>
              <a:t>1</a:t>
            </a:r>
            <a:endParaRPr baseline="30000">
              <a:solidFill>
                <a:srgbClr val="666666"/>
              </a:solidFill>
              <a:highlight>
                <a:srgbClr val="FFFFFF"/>
              </a:highlight>
            </a:endParaRPr>
          </a:p>
          <a:p>
            <a:pPr indent="0" lvl="0" marL="457200" rtl="0" algn="l">
              <a:spcBef>
                <a:spcPts val="1600"/>
              </a:spcBef>
              <a:spcAft>
                <a:spcPts val="0"/>
              </a:spcAft>
              <a:buNone/>
            </a:pPr>
            <a:r>
              <a:rPr lang="en" sz="1000">
                <a:solidFill>
                  <a:srgbClr val="666666"/>
                </a:solidFill>
                <a:highlight>
                  <a:srgbClr val="FFF5AA"/>
                </a:highlight>
              </a:rPr>
              <a:t>Puritan Life [Ushistory.Org]". </a:t>
            </a:r>
            <a:r>
              <a:rPr i="1" lang="en" sz="1000">
                <a:solidFill>
                  <a:srgbClr val="666666"/>
                </a:solidFill>
                <a:highlight>
                  <a:srgbClr val="FFF5AA"/>
                </a:highlight>
              </a:rPr>
              <a:t>Ushistory.Org</a:t>
            </a:r>
            <a:r>
              <a:rPr lang="en" sz="1000">
                <a:solidFill>
                  <a:srgbClr val="666666"/>
                </a:solidFill>
                <a:highlight>
                  <a:srgbClr val="FFF5AA"/>
                </a:highlight>
              </a:rPr>
              <a:t>, 2018, http://www.ushistory.org/us/3d.asp. Accessed 21 Sept 2018.</a:t>
            </a:r>
            <a:r>
              <a:rPr lang="en" sz="1400">
                <a:solidFill>
                  <a:srgbClr val="666666"/>
                </a:solidFill>
                <a:highlight>
                  <a:srgbClr val="FFF5AA"/>
                </a:highlight>
              </a:rPr>
              <a:t> </a:t>
            </a:r>
            <a:r>
              <a:rPr baseline="30000" lang="en" sz="1400">
                <a:solidFill>
                  <a:srgbClr val="666666"/>
                </a:solidFill>
                <a:highlight>
                  <a:srgbClr val="FFF5AA"/>
                </a:highlight>
              </a:rPr>
              <a:t>1</a:t>
            </a:r>
            <a:endParaRPr baseline="30000" sz="1400">
              <a:solidFill>
                <a:srgbClr val="666666"/>
              </a:solidFill>
              <a:highlight>
                <a:srgbClr val="FFFFFF"/>
              </a:highlight>
            </a:endParaRPr>
          </a:p>
          <a:p>
            <a:pPr indent="0" lvl="0" marL="457200" rtl="0" algn="l">
              <a:spcBef>
                <a:spcPts val="1600"/>
              </a:spcBef>
              <a:spcAft>
                <a:spcPts val="0"/>
              </a:spcAft>
              <a:buNone/>
            </a:pPr>
            <a:r>
              <a:rPr lang="en" sz="1000">
                <a:solidFill>
                  <a:srgbClr val="666666"/>
                </a:solidFill>
                <a:highlight>
                  <a:srgbClr val="FFFFFF"/>
                </a:highlight>
              </a:rPr>
              <a:t>History of American Women. (2018). </a:t>
            </a:r>
            <a:r>
              <a:rPr i="1" lang="en" sz="1000">
                <a:solidFill>
                  <a:srgbClr val="666666"/>
                </a:solidFill>
                <a:highlight>
                  <a:srgbClr val="FFFFFF"/>
                </a:highlight>
              </a:rPr>
              <a:t>Massachusetts Bay Colony | History of American Women</a:t>
            </a:r>
            <a:r>
              <a:rPr lang="en" sz="1000">
                <a:solidFill>
                  <a:srgbClr val="666666"/>
                </a:solidFill>
                <a:highlight>
                  <a:srgbClr val="FFFFFF"/>
                </a:highlight>
              </a:rPr>
              <a:t>. [online] Available at: http://www.womenhistoryblog.com/2007/10/massachusetts-bay-colony.html [Accessed 21 Sep. 2018].</a:t>
            </a:r>
            <a:r>
              <a:rPr baseline="30000" lang="en" sz="1400">
                <a:solidFill>
                  <a:srgbClr val="666666"/>
                </a:solidFill>
                <a:highlight>
                  <a:srgbClr val="FFFFFF"/>
                </a:highlight>
              </a:rPr>
              <a:t>2</a:t>
            </a:r>
            <a:r>
              <a:rPr lang="en" sz="1000">
                <a:solidFill>
                  <a:srgbClr val="666666"/>
                </a:solidFill>
                <a:highlight>
                  <a:srgbClr val="FFF5AA"/>
                </a:highlight>
              </a:rPr>
              <a:t> Encyclopedia Britannica. (2018). </a:t>
            </a:r>
            <a:r>
              <a:rPr i="1" lang="en" sz="1000">
                <a:solidFill>
                  <a:srgbClr val="666666"/>
                </a:solidFill>
                <a:highlight>
                  <a:srgbClr val="FFF5AA"/>
                </a:highlight>
              </a:rPr>
              <a:t>Massachusetts Bay Colony | Facts, Map, &amp; Significance</a:t>
            </a:r>
            <a:r>
              <a:rPr lang="en" sz="1000">
                <a:solidFill>
                  <a:srgbClr val="666666"/>
                </a:solidFill>
                <a:highlight>
                  <a:srgbClr val="FFF5AA"/>
                </a:highlight>
              </a:rPr>
              <a:t>. [online] Available at: https://www.britannica.com/place/Massachusetts-Bay-Colony [Accessed 24 Sep. 2018]</a:t>
            </a:r>
            <a:r>
              <a:rPr baseline="30000" lang="en" sz="1000">
                <a:solidFill>
                  <a:srgbClr val="666666"/>
                </a:solidFill>
                <a:highlight>
                  <a:srgbClr val="FFF5AA"/>
                </a:highlight>
              </a:rPr>
              <a:t> 3</a:t>
            </a:r>
            <a:endParaRPr baseline="30000" sz="1400">
              <a:solidFill>
                <a:srgbClr val="666666"/>
              </a:solidFill>
              <a:highlight>
                <a:srgbClr val="FFFFFF"/>
              </a:highlight>
            </a:endParaRPr>
          </a:p>
          <a:p>
            <a:pPr indent="0" lvl="0" marL="457200" rtl="0" algn="l">
              <a:spcBef>
                <a:spcPts val="1600"/>
              </a:spcBef>
              <a:spcAft>
                <a:spcPts val="1600"/>
              </a:spcAft>
              <a:buNone/>
            </a:pPr>
            <a:r>
              <a:t/>
            </a:r>
            <a:endParaRPr baseline="30000" sz="1400">
              <a:solidFill>
                <a:srgbClr val="666666"/>
              </a:solidFill>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pic>
        <p:nvPicPr>
          <p:cNvPr id="89" name="Google Shape;89;p19"/>
          <p:cNvPicPr preferRelativeResize="0"/>
          <p:nvPr/>
        </p:nvPicPr>
        <p:blipFill>
          <a:blip r:embed="rId3">
            <a:alphaModFix/>
          </a:blip>
          <a:stretch>
            <a:fillRect/>
          </a:stretch>
        </p:blipFill>
        <p:spPr>
          <a:xfrm>
            <a:off x="152400" y="152400"/>
            <a:ext cx="5824050" cy="40477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Political</a:t>
            </a:r>
            <a:endParaRPr/>
          </a:p>
        </p:txBody>
      </p:sp>
      <p:sp>
        <p:nvSpPr>
          <p:cNvPr id="95" name="Google Shape;95;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puritans established a </a:t>
            </a:r>
            <a:r>
              <a:rPr lang="en"/>
              <a:t>theocratic government with the franchise limited to church members.</a:t>
            </a:r>
            <a:r>
              <a:rPr baseline="30000" lang="en"/>
              <a:t>1</a:t>
            </a:r>
            <a:endParaRPr/>
          </a:p>
          <a:p>
            <a:pPr indent="-342900" lvl="0" marL="457200" rtl="0" algn="l">
              <a:spcBef>
                <a:spcPts val="0"/>
              </a:spcBef>
              <a:spcAft>
                <a:spcPts val="0"/>
              </a:spcAft>
              <a:buSzPts val="1800"/>
              <a:buChar char="●"/>
            </a:pPr>
            <a:r>
              <a:rPr lang="en"/>
              <a:t>The governor John Winthrop </a:t>
            </a:r>
            <a:r>
              <a:rPr baseline="30000" lang="en"/>
              <a:t>1</a:t>
            </a:r>
            <a:r>
              <a:rPr lang="en"/>
              <a:t> </a:t>
            </a:r>
            <a:endParaRPr/>
          </a:p>
          <a:p>
            <a:pPr indent="-342900" lvl="0" marL="457200" rtl="0" algn="l">
              <a:spcBef>
                <a:spcPts val="0"/>
              </a:spcBef>
              <a:spcAft>
                <a:spcPts val="0"/>
              </a:spcAft>
              <a:buSzPts val="1800"/>
              <a:buChar char="●"/>
            </a:pPr>
            <a:r>
              <a:rPr lang="en"/>
              <a:t>Deputy gov Thomas Dudley </a:t>
            </a:r>
            <a:r>
              <a:rPr baseline="30000" lang="en"/>
              <a:t>1</a:t>
            </a:r>
            <a:endParaRPr baseline="30000"/>
          </a:p>
          <a:p>
            <a:pPr indent="-342900" lvl="0" marL="457200" rtl="0" algn="l">
              <a:spcBef>
                <a:spcPts val="0"/>
              </a:spcBef>
              <a:spcAft>
                <a:spcPts val="0"/>
              </a:spcAft>
              <a:buSzPts val="1800"/>
              <a:buChar char="●"/>
            </a:pPr>
            <a:r>
              <a:rPr lang="en"/>
              <a:t>King charles 1 made the decisions when he told somebody to do something they did it.</a:t>
            </a:r>
            <a:r>
              <a:rPr baseline="30000" lang="en"/>
              <a:t>1</a:t>
            </a:r>
            <a:endParaRPr baseline="30000"/>
          </a:p>
          <a:p>
            <a:pPr indent="0" lvl="0" marL="0" rtl="0" algn="l">
              <a:spcBef>
                <a:spcPts val="1600"/>
              </a:spcBef>
              <a:spcAft>
                <a:spcPts val="1600"/>
              </a:spcAft>
              <a:buNone/>
            </a:pPr>
            <a:r>
              <a:rPr lang="en" sz="1000">
                <a:solidFill>
                  <a:srgbClr val="666666"/>
                </a:solidFill>
                <a:highlight>
                  <a:srgbClr val="FFFFFF"/>
                </a:highlight>
              </a:rPr>
              <a:t>Encyclopedia Britannica. (2018). </a:t>
            </a:r>
            <a:r>
              <a:rPr i="1" lang="en" sz="1000">
                <a:solidFill>
                  <a:srgbClr val="666666"/>
                </a:solidFill>
                <a:highlight>
                  <a:srgbClr val="FFFFFF"/>
                </a:highlight>
              </a:rPr>
              <a:t>Massachusetts Bay Colony | Facts, Map, &amp; Significance</a:t>
            </a:r>
            <a:r>
              <a:rPr lang="en" sz="1000">
                <a:solidFill>
                  <a:srgbClr val="666666"/>
                </a:solidFill>
                <a:highlight>
                  <a:srgbClr val="FFFFFF"/>
                </a:highlight>
              </a:rPr>
              <a:t>. [online] Available at: https://www.britannica.com/place/Massachusetts-Bay-Colony [Accessed 21 Sep. 2018].</a:t>
            </a:r>
            <a:r>
              <a:rPr baseline="30000" lang="en" sz="1000">
                <a:solidFill>
                  <a:srgbClr val="666666"/>
                </a:solidFill>
                <a:highlight>
                  <a:srgbClr val="FFFFFF"/>
                </a:highlight>
              </a:rPr>
              <a:t>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pic>
        <p:nvPicPr>
          <p:cNvPr id="100" name="Google Shape;100;p21"/>
          <p:cNvPicPr preferRelativeResize="0"/>
          <p:nvPr/>
        </p:nvPicPr>
        <p:blipFill>
          <a:blip r:embed="rId3">
            <a:alphaModFix/>
          </a:blip>
          <a:stretch>
            <a:fillRect/>
          </a:stretch>
        </p:blipFill>
        <p:spPr>
          <a:xfrm>
            <a:off x="152400" y="152400"/>
            <a:ext cx="4135225" cy="30051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