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Caveat"/>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aveat-bold.fntdata"/><Relationship Id="rId12" Type="http://schemas.openxmlformats.org/officeDocument/2006/relationships/font" Target="fonts/Cave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3f4d2d37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f4d2d37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3f4d2d375b_1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f4d2d375b_1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3f55b417f3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f55b417f3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3f55b417f3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f55b417f3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3f6d799441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f6d799441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785375" y="398950"/>
            <a:ext cx="7285500" cy="79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Times New Roman"/>
                <a:ea typeface="Times New Roman"/>
                <a:cs typeface="Times New Roman"/>
                <a:sym typeface="Times New Roman"/>
              </a:rPr>
              <a:t>Colonial </a:t>
            </a:r>
            <a:r>
              <a:rPr b="1" lang="en">
                <a:solidFill>
                  <a:srgbClr val="FFFFFF"/>
                </a:solidFill>
                <a:latin typeface="Times New Roman"/>
                <a:ea typeface="Times New Roman"/>
                <a:cs typeface="Times New Roman"/>
                <a:sym typeface="Times New Roman"/>
              </a:rPr>
              <a:t>Virginia</a:t>
            </a:r>
            <a:endParaRPr b="1">
              <a:solidFill>
                <a:srgbClr val="FFFFFF"/>
              </a:solidFill>
              <a:latin typeface="Times New Roman"/>
              <a:ea typeface="Times New Roman"/>
              <a:cs typeface="Times New Roman"/>
              <a:sym typeface="Times New Roman"/>
            </a:endParaRPr>
          </a:p>
        </p:txBody>
      </p:sp>
      <p:sp>
        <p:nvSpPr>
          <p:cNvPr id="55" name="Google Shape;55;p13"/>
          <p:cNvSpPr txBox="1"/>
          <p:nvPr>
            <p:ph idx="1" type="subTitle"/>
          </p:nvPr>
        </p:nvSpPr>
        <p:spPr>
          <a:xfrm>
            <a:off x="167825" y="119155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FFFFFF"/>
                </a:solidFill>
                <a:latin typeface="Times New Roman"/>
                <a:ea typeface="Times New Roman"/>
                <a:cs typeface="Times New Roman"/>
                <a:sym typeface="Times New Roman"/>
              </a:rPr>
              <a:t>By: Jayvion, Taylor, Jymiere, Aaron </a:t>
            </a:r>
            <a:endParaRPr sz="2400">
              <a:solidFill>
                <a:srgbClr val="FFFFFF"/>
              </a:solidFill>
              <a:latin typeface="Times New Roman"/>
              <a:ea typeface="Times New Roman"/>
              <a:cs typeface="Times New Roman"/>
              <a:sym typeface="Times New Roman"/>
            </a:endParaRPr>
          </a:p>
        </p:txBody>
      </p:sp>
      <p:pic>
        <p:nvPicPr>
          <p:cNvPr descr="Image result for virginia 13 colonies map" id="56" name="Google Shape;56;p13"/>
          <p:cNvPicPr preferRelativeResize="0"/>
          <p:nvPr/>
        </p:nvPicPr>
        <p:blipFill>
          <a:blip r:embed="rId3">
            <a:alphaModFix/>
          </a:blip>
          <a:stretch>
            <a:fillRect/>
          </a:stretch>
        </p:blipFill>
        <p:spPr>
          <a:xfrm>
            <a:off x="6051918" y="3082112"/>
            <a:ext cx="3092075" cy="2061383"/>
          </a:xfrm>
          <a:prstGeom prst="rect">
            <a:avLst/>
          </a:prstGeom>
          <a:noFill/>
          <a:ln>
            <a:noFill/>
          </a:ln>
        </p:spPr>
      </p:pic>
      <p:pic>
        <p:nvPicPr>
          <p:cNvPr id="57" name="Google Shape;57;p13"/>
          <p:cNvPicPr preferRelativeResize="0"/>
          <p:nvPr/>
        </p:nvPicPr>
        <p:blipFill>
          <a:blip r:embed="rId4">
            <a:alphaModFix/>
          </a:blip>
          <a:stretch>
            <a:fillRect/>
          </a:stretch>
        </p:blipFill>
        <p:spPr>
          <a:xfrm>
            <a:off x="-4" y="2571751"/>
            <a:ext cx="2694100" cy="249795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61350"/>
            <a:ext cx="8520600" cy="95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000000"/>
                </a:solidFill>
              </a:rPr>
              <a:t>              </a:t>
            </a:r>
            <a:r>
              <a:rPr b="1" lang="en" sz="4800">
                <a:solidFill>
                  <a:srgbClr val="FFFFFF"/>
                </a:solidFill>
                <a:latin typeface="Times New Roman"/>
                <a:ea typeface="Times New Roman"/>
                <a:cs typeface="Times New Roman"/>
                <a:sym typeface="Times New Roman"/>
              </a:rPr>
              <a:t>Geographic</a:t>
            </a:r>
            <a:r>
              <a:rPr b="1" lang="en" sz="4800">
                <a:solidFill>
                  <a:srgbClr val="FFFFFF"/>
                </a:solidFill>
                <a:latin typeface="Caveat"/>
                <a:ea typeface="Caveat"/>
                <a:cs typeface="Caveat"/>
                <a:sym typeface="Caveat"/>
              </a:rPr>
              <a:t>    </a:t>
            </a:r>
            <a:r>
              <a:rPr b="1" lang="en" sz="2400">
                <a:solidFill>
                  <a:srgbClr val="FFFFFF"/>
                </a:solidFill>
                <a:latin typeface="Times New Roman"/>
                <a:ea typeface="Times New Roman"/>
                <a:cs typeface="Times New Roman"/>
                <a:sym typeface="Times New Roman"/>
              </a:rPr>
              <a:t>Founded in 1607 </a:t>
            </a:r>
            <a:endParaRPr b="1" sz="2400">
              <a:solidFill>
                <a:srgbClr val="FFFFFF"/>
              </a:solidFill>
              <a:latin typeface="Times New Roman"/>
              <a:ea typeface="Times New Roman"/>
              <a:cs typeface="Times New Roman"/>
              <a:sym typeface="Times New Roman"/>
            </a:endParaRPr>
          </a:p>
        </p:txBody>
      </p:sp>
      <p:sp>
        <p:nvSpPr>
          <p:cNvPr id="63" name="Google Shape;63;p14"/>
          <p:cNvSpPr txBox="1"/>
          <p:nvPr>
            <p:ph idx="1" type="body"/>
          </p:nvPr>
        </p:nvSpPr>
        <p:spPr>
          <a:xfrm>
            <a:off x="311700" y="1019250"/>
            <a:ext cx="8046600" cy="3811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Char char="●"/>
            </a:pPr>
            <a:r>
              <a:rPr lang="en" sz="1600">
                <a:solidFill>
                  <a:srgbClr val="FFFFFF"/>
                </a:solidFill>
              </a:rPr>
              <a:t>Colonial Virginia was full of mountains, valleys, and coastal plains.</a:t>
            </a:r>
            <a:r>
              <a:rPr baseline="30000" lang="en" sz="1600">
                <a:solidFill>
                  <a:srgbClr val="FFFFFF"/>
                </a:solidFill>
              </a:rPr>
              <a:t>1</a:t>
            </a:r>
            <a:endParaRPr baseline="30000"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Hot and humid summers allowed for disease to spread quickly.</a:t>
            </a:r>
            <a:r>
              <a:rPr baseline="30000" lang="en" sz="1600">
                <a:solidFill>
                  <a:srgbClr val="FFFFFF"/>
                </a:solidFill>
              </a:rPr>
              <a:t>1</a:t>
            </a:r>
            <a:endParaRPr baseline="30000"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Due to all around good weather, farming wa made a lot easier.</a:t>
            </a:r>
            <a:r>
              <a:rPr baseline="30000" lang="en" sz="1600">
                <a:solidFill>
                  <a:srgbClr val="FFFFFF"/>
                </a:solidFill>
              </a:rPr>
              <a:t>1</a:t>
            </a:r>
            <a:endParaRPr baseline="30000"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Virginia had cold, mild winters that didn’t carry a high death toll.</a:t>
            </a:r>
            <a:r>
              <a:rPr baseline="30000" lang="en" sz="1600">
                <a:solidFill>
                  <a:srgbClr val="FFFFFF"/>
                </a:solidFill>
              </a:rPr>
              <a:t>1</a:t>
            </a:r>
            <a:endParaRPr sz="1600">
              <a:solidFill>
                <a:srgbClr val="FFFFFF"/>
              </a:solidFill>
            </a:endParaRPr>
          </a:p>
          <a:p>
            <a:pPr indent="0" lvl="0" marL="0" rtl="0" algn="l">
              <a:spcBef>
                <a:spcPts val="1600"/>
              </a:spcBef>
              <a:spcAft>
                <a:spcPts val="0"/>
              </a:spcAft>
              <a:buNone/>
            </a:pPr>
            <a:r>
              <a:t/>
            </a:r>
            <a:endParaRPr b="1" sz="1200">
              <a:solidFill>
                <a:srgbClr val="FFFFFF"/>
              </a:solidFill>
            </a:endParaRPr>
          </a:p>
          <a:p>
            <a:pPr indent="0" lvl="0" marL="0" rtl="0" algn="l">
              <a:spcBef>
                <a:spcPts val="1600"/>
              </a:spcBef>
              <a:spcAft>
                <a:spcPts val="0"/>
              </a:spcAft>
              <a:buNone/>
            </a:pPr>
            <a:r>
              <a:rPr b="1" lang="en" sz="1200">
                <a:solidFill>
                  <a:srgbClr val="FFFFFF"/>
                </a:solidFill>
              </a:rPr>
              <a:t>    </a:t>
            </a:r>
            <a:endParaRPr b="1" sz="1200">
              <a:solidFill>
                <a:srgbClr val="FFFFFF"/>
              </a:solidFill>
            </a:endParaRPr>
          </a:p>
          <a:p>
            <a:pPr indent="0" lvl="0" marL="0" rtl="0" algn="l">
              <a:spcBef>
                <a:spcPts val="1600"/>
              </a:spcBef>
              <a:spcAft>
                <a:spcPts val="0"/>
              </a:spcAft>
              <a:buNone/>
            </a:pPr>
            <a:r>
              <a:rPr b="1" lang="en" sz="1200">
                <a:solidFill>
                  <a:srgbClr val="FFFFFF"/>
                </a:solidFill>
              </a:rPr>
              <a:t>         </a:t>
            </a:r>
            <a:endParaRPr b="1" sz="1200">
              <a:solidFill>
                <a:srgbClr val="FFFFFF"/>
              </a:solidFill>
            </a:endParaRPr>
          </a:p>
          <a:p>
            <a:pPr indent="0" lvl="0" marL="0" rtl="0" algn="l">
              <a:spcBef>
                <a:spcPts val="1600"/>
              </a:spcBef>
              <a:spcAft>
                <a:spcPts val="0"/>
              </a:spcAft>
              <a:buNone/>
            </a:pPr>
            <a:r>
              <a:t/>
            </a:r>
            <a:endParaRPr b="1" sz="1200">
              <a:solidFill>
                <a:srgbClr val="FFFFFF"/>
              </a:solidFill>
            </a:endParaRPr>
          </a:p>
          <a:p>
            <a:pPr indent="0" lvl="0" marL="0" rtl="0" algn="l">
              <a:spcBef>
                <a:spcPts val="1600"/>
              </a:spcBef>
              <a:spcAft>
                <a:spcPts val="0"/>
              </a:spcAft>
              <a:buNone/>
            </a:pPr>
            <a:r>
              <a:t/>
            </a:r>
            <a:endParaRPr baseline="30000" sz="1200">
              <a:solidFill>
                <a:srgbClr val="FFFFFF"/>
              </a:solidFill>
            </a:endParaRPr>
          </a:p>
          <a:p>
            <a:pPr indent="0" lvl="0" marL="0" rtl="0" algn="l">
              <a:spcBef>
                <a:spcPts val="1600"/>
              </a:spcBef>
              <a:spcAft>
                <a:spcPts val="1600"/>
              </a:spcAft>
              <a:buNone/>
            </a:pPr>
            <a:r>
              <a:rPr baseline="30000" lang="en" sz="1200">
                <a:solidFill>
                  <a:srgbClr val="FFFFFF"/>
                </a:solidFill>
              </a:rPr>
              <a:t>1</a:t>
            </a:r>
            <a:r>
              <a:rPr lang="en" sz="1200">
                <a:solidFill>
                  <a:srgbClr val="FFFFFF"/>
                </a:solidFill>
              </a:rPr>
              <a:t>Virginia Colony ***". Landofthebrave.Info, 2018, https://www.landofthebrave.info/virginia-colony.htm. Accessed 27 Sept 2018.</a:t>
            </a:r>
            <a:endParaRPr b="1" baseline="30000" sz="1200">
              <a:solidFill>
                <a:srgbClr val="FFFFFF"/>
              </a:solidFill>
            </a:endParaRPr>
          </a:p>
        </p:txBody>
      </p:sp>
      <p:pic>
        <p:nvPicPr>
          <p:cNvPr descr="Image result for colonial virginia geographic photos" id="64" name="Google Shape;64;p14"/>
          <p:cNvPicPr preferRelativeResize="0"/>
          <p:nvPr/>
        </p:nvPicPr>
        <p:blipFill>
          <a:blip r:embed="rId3">
            <a:alphaModFix/>
          </a:blip>
          <a:stretch>
            <a:fillRect/>
          </a:stretch>
        </p:blipFill>
        <p:spPr>
          <a:xfrm>
            <a:off x="6003850" y="2278400"/>
            <a:ext cx="2257800" cy="1947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2673600" y="1079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latin typeface="Times New Roman"/>
                <a:ea typeface="Times New Roman"/>
                <a:cs typeface="Times New Roman"/>
                <a:sym typeface="Times New Roman"/>
              </a:rPr>
              <a:t>Demographic</a:t>
            </a:r>
            <a:endParaRPr b="1" sz="4800">
              <a:latin typeface="Times New Roman"/>
              <a:ea typeface="Times New Roman"/>
              <a:cs typeface="Times New Roman"/>
              <a:sym typeface="Times New Roman"/>
            </a:endParaRPr>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rgbClr val="FFFFFF"/>
              </a:buClr>
              <a:buSzPts val="1100"/>
              <a:buChar char="●"/>
            </a:pPr>
            <a:r>
              <a:rPr lang="en">
                <a:solidFill>
                  <a:srgbClr val="FFFFFF"/>
                </a:solidFill>
              </a:rPr>
              <a:t>1</a:t>
            </a:r>
            <a:r>
              <a:rPr baseline="30000" lang="en" u="sng">
                <a:solidFill>
                  <a:srgbClr val="FFFFFF"/>
                </a:solidFill>
              </a:rPr>
              <a:t>st</a:t>
            </a:r>
            <a:r>
              <a:rPr lang="en">
                <a:solidFill>
                  <a:srgbClr val="FFFFFF"/>
                </a:solidFill>
              </a:rPr>
              <a:t> of the 13 colonies in 1610,  population was 350 people</a:t>
            </a:r>
            <a:r>
              <a:rPr baseline="30000" lang="en">
                <a:solidFill>
                  <a:srgbClr val="FFFFFF"/>
                </a:solidFill>
              </a:rPr>
              <a:t>1</a:t>
            </a:r>
            <a:endParaRPr baseline="30000">
              <a:solidFill>
                <a:srgbClr val="FFFFFF"/>
              </a:solidFill>
            </a:endParaRPr>
          </a:p>
          <a:p>
            <a:pPr indent="-298450" lvl="0" marL="457200" rtl="0" algn="l">
              <a:spcBef>
                <a:spcPts val="0"/>
              </a:spcBef>
              <a:spcAft>
                <a:spcPts val="0"/>
              </a:spcAft>
              <a:buClr>
                <a:srgbClr val="FFFFFF"/>
              </a:buClr>
              <a:buSzPts val="1100"/>
              <a:buChar char="●"/>
            </a:pPr>
            <a:r>
              <a:rPr lang="en">
                <a:solidFill>
                  <a:srgbClr val="FFFFFF"/>
                </a:solidFill>
              </a:rPr>
              <a:t>Many who lived in virginia were great craftsmen ( blacksmiths, carpenters, and </a:t>
            </a:r>
            <a:r>
              <a:rPr lang="en">
                <a:solidFill>
                  <a:srgbClr val="FFFFFF"/>
                </a:solidFill>
              </a:rPr>
              <a:t>bricklayers</a:t>
            </a:r>
            <a:r>
              <a:rPr lang="en">
                <a:solidFill>
                  <a:srgbClr val="FFFFFF"/>
                </a:solidFill>
              </a:rPr>
              <a:t>)</a:t>
            </a:r>
            <a:r>
              <a:rPr baseline="30000" lang="en">
                <a:solidFill>
                  <a:srgbClr val="FFFFFF"/>
                </a:solidFill>
              </a:rPr>
              <a:t>1 </a:t>
            </a:r>
            <a:endParaRPr>
              <a:solidFill>
                <a:srgbClr val="FFFFFF"/>
              </a:solidFill>
            </a:endParaRPr>
          </a:p>
          <a:p>
            <a:pPr indent="-298450" lvl="0" marL="457200" rtl="0" algn="l">
              <a:spcBef>
                <a:spcPts val="0"/>
              </a:spcBef>
              <a:spcAft>
                <a:spcPts val="0"/>
              </a:spcAft>
              <a:buClr>
                <a:srgbClr val="FFFFFF"/>
              </a:buClr>
              <a:buSzPts val="1100"/>
              <a:buChar char="●"/>
            </a:pPr>
            <a:r>
              <a:rPr lang="en">
                <a:solidFill>
                  <a:srgbClr val="FFFFFF"/>
                </a:solidFill>
              </a:rPr>
              <a:t>John Rolfe </a:t>
            </a:r>
            <a:r>
              <a:rPr lang="en">
                <a:solidFill>
                  <a:srgbClr val="FFFFFF"/>
                </a:solidFill>
              </a:rPr>
              <a:t>introduced</a:t>
            </a:r>
            <a:r>
              <a:rPr lang="en">
                <a:solidFill>
                  <a:srgbClr val="FFFFFF"/>
                </a:solidFill>
              </a:rPr>
              <a:t> a </a:t>
            </a:r>
            <a:r>
              <a:rPr lang="en">
                <a:solidFill>
                  <a:srgbClr val="FFFFFF"/>
                </a:solidFill>
              </a:rPr>
              <a:t>tobacco</a:t>
            </a:r>
            <a:r>
              <a:rPr lang="en">
                <a:solidFill>
                  <a:srgbClr val="FFFFFF"/>
                </a:solidFill>
              </a:rPr>
              <a:t> plant, then people in virginia started trading it locally</a:t>
            </a:r>
            <a:r>
              <a:rPr baseline="30000" lang="en">
                <a:solidFill>
                  <a:srgbClr val="FFFFFF"/>
                </a:solidFill>
              </a:rPr>
              <a:t> </a:t>
            </a:r>
            <a:r>
              <a:rPr lang="en">
                <a:solidFill>
                  <a:srgbClr val="FFFFFF"/>
                </a:solidFill>
              </a:rPr>
              <a:t>over land and overseas </a:t>
            </a:r>
            <a:r>
              <a:rPr baseline="30000" lang="en">
                <a:solidFill>
                  <a:srgbClr val="FFFFFF"/>
                </a:solidFill>
              </a:rPr>
              <a:t>1 </a:t>
            </a:r>
            <a:endParaRPr>
              <a:solidFill>
                <a:srgbClr val="FFFFFF"/>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sz="1200">
                <a:solidFill>
                  <a:srgbClr val="FFFFFF"/>
                </a:solidFill>
              </a:rPr>
              <a:t> </a:t>
            </a:r>
            <a:r>
              <a:rPr baseline="30000" lang="en" sz="1200">
                <a:solidFill>
                  <a:srgbClr val="FFFFFF"/>
                </a:solidFill>
              </a:rPr>
              <a:t>1</a:t>
            </a:r>
            <a:r>
              <a:rPr lang="en" sz="1200">
                <a:solidFill>
                  <a:srgbClr val="FFFFFF"/>
                </a:solidFill>
              </a:rPr>
              <a:t>Sites.google.com. (2018). </a:t>
            </a:r>
            <a:r>
              <a:rPr i="1" lang="en" sz="1200">
                <a:solidFill>
                  <a:srgbClr val="FFFFFF"/>
                </a:solidFill>
              </a:rPr>
              <a:t>Demographics - Virginia Colony</a:t>
            </a:r>
            <a:r>
              <a:rPr lang="en" sz="1200">
                <a:solidFill>
                  <a:srgbClr val="FFFFFF"/>
                </a:solidFill>
              </a:rPr>
              <a:t>. [online] Available at: https://sites.google.com/site/virginiacolonyyy/home/demographics [Accessed 27 Sep. 2018].</a:t>
            </a:r>
            <a:endParaRPr baseline="30000" sz="1200">
              <a:solidFill>
                <a:srgbClr val="FFFFFF"/>
              </a:solidFill>
            </a:endParaRPr>
          </a:p>
        </p:txBody>
      </p:sp>
      <p:pic>
        <p:nvPicPr>
          <p:cNvPr descr="Image result for colonial virginia demographic photos" id="71" name="Google Shape;71;p15"/>
          <p:cNvPicPr preferRelativeResize="0"/>
          <p:nvPr/>
        </p:nvPicPr>
        <p:blipFill>
          <a:blip r:embed="rId3">
            <a:alphaModFix/>
          </a:blip>
          <a:stretch>
            <a:fillRect/>
          </a:stretch>
        </p:blipFill>
        <p:spPr>
          <a:xfrm>
            <a:off x="6123025" y="2571750"/>
            <a:ext cx="2709275" cy="1785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0" y="7"/>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Times New Roman"/>
                <a:ea typeface="Times New Roman"/>
                <a:cs typeface="Times New Roman"/>
                <a:sym typeface="Times New Roman"/>
              </a:rPr>
              <a:t>                          </a:t>
            </a:r>
            <a:r>
              <a:rPr b="1" lang="en">
                <a:latin typeface="Times New Roman"/>
                <a:ea typeface="Times New Roman"/>
                <a:cs typeface="Times New Roman"/>
                <a:sym typeface="Times New Roman"/>
              </a:rPr>
              <a:t>   </a:t>
            </a:r>
            <a:r>
              <a:rPr b="1" lang="en" sz="4800">
                <a:latin typeface="Times New Roman"/>
                <a:ea typeface="Times New Roman"/>
                <a:cs typeface="Times New Roman"/>
                <a:sym typeface="Times New Roman"/>
              </a:rPr>
              <a:t>Social/Cultural</a:t>
            </a:r>
            <a:endParaRPr b="1" sz="4800">
              <a:latin typeface="Times New Roman"/>
              <a:ea typeface="Times New Roman"/>
              <a:cs typeface="Times New Roman"/>
              <a:sym typeface="Times New Roman"/>
            </a:endParaRPr>
          </a:p>
        </p:txBody>
      </p:sp>
      <p:sp>
        <p:nvSpPr>
          <p:cNvPr id="77" name="Google Shape;77;p16"/>
          <p:cNvSpPr txBox="1"/>
          <p:nvPr>
            <p:ph idx="1" type="body"/>
          </p:nvPr>
        </p:nvSpPr>
        <p:spPr>
          <a:xfrm>
            <a:off x="311706" y="863557"/>
            <a:ext cx="8520600" cy="34164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rgbClr val="FFFFFF"/>
              </a:buClr>
              <a:buSzPts val="1600"/>
              <a:buChar char="●"/>
            </a:pPr>
            <a:r>
              <a:rPr lang="en" sz="1600">
                <a:solidFill>
                  <a:srgbClr val="FFFFFF"/>
                </a:solidFill>
              </a:rPr>
              <a:t>Women in Virginia were to provide the stability needed for Jamestown's survival was the indispensable role played by Virginia women.</a:t>
            </a:r>
            <a:r>
              <a:rPr baseline="30000" lang="en" sz="1600">
                <a:solidFill>
                  <a:srgbClr val="FFFFFF"/>
                </a:solidFill>
              </a:rPr>
              <a:t>1</a:t>
            </a:r>
            <a:endParaRPr baseline="30000"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The colonists were legally required to attend its services and support the ministers </a:t>
            </a:r>
            <a:r>
              <a:rPr lang="en" sz="1600">
                <a:solidFill>
                  <a:srgbClr val="FFFFFF"/>
                </a:solidFill>
              </a:rPr>
              <a:t>financially through taxes.</a:t>
            </a:r>
            <a:r>
              <a:rPr baseline="30000" lang="en" sz="1600">
                <a:solidFill>
                  <a:srgbClr val="FFFFFF"/>
                </a:solidFill>
              </a:rPr>
              <a:t>1</a:t>
            </a:r>
            <a:r>
              <a:rPr lang="en" sz="1600">
                <a:solidFill>
                  <a:srgbClr val="FFFFFF"/>
                </a:solidFill>
              </a:rPr>
              <a:t> Virginians were not tolerant of non-Christian religions.</a:t>
            </a:r>
            <a:r>
              <a:rPr baseline="30000" lang="en" sz="1600">
                <a:solidFill>
                  <a:srgbClr val="FFFFFF"/>
                </a:solidFill>
              </a:rPr>
              <a:t>2</a:t>
            </a:r>
            <a:endParaRPr baseline="30000"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Law breakers were sometimes branded,burned, shot to death, starved to death, hanged, whipped, and forced to work as slaves.</a:t>
            </a:r>
            <a:r>
              <a:rPr baseline="30000" lang="en" sz="1600">
                <a:solidFill>
                  <a:srgbClr val="FFFFFF"/>
                </a:solidFill>
              </a:rPr>
              <a:t>3</a:t>
            </a:r>
            <a:endParaRPr sz="1600">
              <a:solidFill>
                <a:srgbClr val="FFFFFF"/>
              </a:solidFill>
            </a:endParaRPr>
          </a:p>
          <a:p>
            <a:pPr indent="0" lvl="0" marL="0" rtl="0" algn="l">
              <a:lnSpc>
                <a:spcPct val="100000"/>
              </a:lnSpc>
              <a:spcBef>
                <a:spcPts val="1600"/>
              </a:spcBef>
              <a:spcAft>
                <a:spcPts val="0"/>
              </a:spcAft>
              <a:buNone/>
            </a:pPr>
            <a:r>
              <a:t/>
            </a:r>
            <a:endParaRPr baseline="30000" sz="1200">
              <a:solidFill>
                <a:srgbClr val="FFFFFF"/>
              </a:solidFill>
            </a:endParaRPr>
          </a:p>
          <a:p>
            <a:pPr indent="0" lvl="0" marL="0" rtl="0" algn="l">
              <a:lnSpc>
                <a:spcPct val="100000"/>
              </a:lnSpc>
              <a:spcBef>
                <a:spcPts val="1600"/>
              </a:spcBef>
              <a:spcAft>
                <a:spcPts val="0"/>
              </a:spcAft>
              <a:buNone/>
            </a:pPr>
            <a:r>
              <a:rPr baseline="30000" lang="en" sz="1200">
                <a:solidFill>
                  <a:srgbClr val="FFFFFF"/>
                </a:solidFill>
              </a:rPr>
              <a:t>1</a:t>
            </a:r>
            <a:r>
              <a:rPr lang="en" sz="1200">
                <a:solidFill>
                  <a:srgbClr val="FFFFFF"/>
                </a:solidFill>
              </a:rPr>
              <a:t>The Indispensable Role Of Women At Jamestown - Historic Jamestowne Part Of Colonial National Historical Park (U.S. National Park Service)". </a:t>
            </a:r>
            <a:r>
              <a:rPr i="1" lang="en" sz="1200">
                <a:solidFill>
                  <a:srgbClr val="FFFFFF"/>
                </a:solidFill>
              </a:rPr>
              <a:t>Nps.Gov</a:t>
            </a:r>
            <a:r>
              <a:rPr lang="en" sz="1200">
                <a:solidFill>
                  <a:srgbClr val="FFFFFF"/>
                </a:solidFill>
              </a:rPr>
              <a:t>, 2018, https://www.nps.gov/jame/learn/historyculture/the-indispensible-role-of-women-at-jamestown.htm. Accessed 21 Sept 2018.</a:t>
            </a:r>
            <a:endParaRPr baseline="30000" sz="1200">
              <a:solidFill>
                <a:srgbClr val="FFFFFF"/>
              </a:solidFill>
            </a:endParaRPr>
          </a:p>
          <a:p>
            <a:pPr indent="0" lvl="0" marL="0" rtl="0" algn="l">
              <a:lnSpc>
                <a:spcPct val="100000"/>
              </a:lnSpc>
              <a:spcBef>
                <a:spcPts val="1600"/>
              </a:spcBef>
              <a:spcAft>
                <a:spcPts val="0"/>
              </a:spcAft>
              <a:buNone/>
            </a:pPr>
            <a:r>
              <a:rPr baseline="30000" lang="en" sz="1200">
                <a:solidFill>
                  <a:srgbClr val="FFFFFF"/>
                </a:solidFill>
              </a:rPr>
              <a:t>2</a:t>
            </a:r>
            <a:r>
              <a:rPr lang="en" sz="1200">
                <a:solidFill>
                  <a:srgbClr val="FFFFFF"/>
                </a:solidFill>
              </a:rPr>
              <a:t>Religion In Early Virginia". </a:t>
            </a:r>
            <a:r>
              <a:rPr i="1" lang="en" sz="1200">
                <a:solidFill>
                  <a:srgbClr val="FFFFFF"/>
                </a:solidFill>
              </a:rPr>
              <a:t>History.Org</a:t>
            </a:r>
            <a:r>
              <a:rPr lang="en" sz="1200">
                <a:solidFill>
                  <a:srgbClr val="FFFFFF"/>
                </a:solidFill>
              </a:rPr>
              <a:t>, 2018, http://www.history.org/almanack/life/religion/religionva.cfm. Accessed 21 Sept 2018.</a:t>
            </a:r>
            <a:endParaRPr sz="1200">
              <a:solidFill>
                <a:srgbClr val="FFFFFF"/>
              </a:solidFill>
            </a:endParaRPr>
          </a:p>
          <a:p>
            <a:pPr indent="0" lvl="0" marL="0" rtl="0" algn="l">
              <a:lnSpc>
                <a:spcPct val="100000"/>
              </a:lnSpc>
              <a:spcBef>
                <a:spcPts val="1600"/>
              </a:spcBef>
              <a:spcAft>
                <a:spcPts val="1600"/>
              </a:spcAft>
              <a:buNone/>
            </a:pPr>
            <a:r>
              <a:rPr baseline="30000" lang="en" sz="1200">
                <a:solidFill>
                  <a:srgbClr val="FFFFFF"/>
                </a:solidFill>
              </a:rPr>
              <a:t>3</a:t>
            </a:r>
            <a:r>
              <a:rPr lang="en" sz="1200">
                <a:solidFill>
                  <a:srgbClr val="FFFFFF"/>
                </a:solidFill>
              </a:rPr>
              <a:t>Colonial Crimes And Punishments". History.Org, 2018, http://www.history.org/foundation/journal/spring03/branks.cfm. Accessed 26 Sept 2018</a:t>
            </a:r>
            <a:endParaRPr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b="1" lang="en" sz="4800">
                <a:latin typeface="Times New Roman"/>
                <a:ea typeface="Times New Roman"/>
                <a:cs typeface="Times New Roman"/>
                <a:sym typeface="Times New Roman"/>
              </a:rPr>
              <a:t>Political</a:t>
            </a:r>
            <a:endParaRPr b="1" sz="4800">
              <a:latin typeface="Times New Roman"/>
              <a:ea typeface="Times New Roman"/>
              <a:cs typeface="Times New Roman"/>
              <a:sym typeface="Times New Roman"/>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Char char="●"/>
            </a:pPr>
            <a:r>
              <a:rPr lang="en" sz="1600">
                <a:solidFill>
                  <a:srgbClr val="FFFFFF"/>
                </a:solidFill>
              </a:rPr>
              <a:t>The government was set up by enacting laws.”Royal governors acting on behalf of the Crown shared responsibility with locally elected representatives of the colony's population, the House of Burgesses as well as the councillors chosen by the governor, who together formed the General Assembly, and who enacted laws to govern the colony”.</a:t>
            </a:r>
            <a:r>
              <a:rPr baseline="30000" lang="en" sz="1600">
                <a:solidFill>
                  <a:srgbClr val="FFFFFF"/>
                </a:solidFill>
              </a:rPr>
              <a:t>1</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The General Assembly made the decisions by making laws.</a:t>
            </a:r>
            <a:r>
              <a:rPr baseline="30000" lang="en" sz="1600">
                <a:solidFill>
                  <a:srgbClr val="FFFFFF"/>
                </a:solidFill>
              </a:rPr>
              <a:t>1</a:t>
            </a:r>
            <a:endParaRPr baseline="30000" sz="1600">
              <a:solidFill>
                <a:srgbClr val="FFFFFF"/>
              </a:solidFill>
            </a:endParaRPr>
          </a:p>
          <a:p>
            <a:pPr indent="0" lvl="0" marL="0" rtl="0" algn="l">
              <a:spcBef>
                <a:spcPts val="1600"/>
              </a:spcBef>
              <a:spcAft>
                <a:spcPts val="0"/>
              </a:spcAft>
              <a:buNone/>
            </a:pPr>
            <a:r>
              <a:t/>
            </a:r>
            <a:endParaRPr baseline="30000" sz="1600">
              <a:solidFill>
                <a:srgbClr val="FFFFFF"/>
              </a:solidFill>
            </a:endParaRPr>
          </a:p>
          <a:p>
            <a:pPr indent="0" lvl="0" marL="0" rtl="0" algn="l">
              <a:spcBef>
                <a:spcPts val="1600"/>
              </a:spcBef>
              <a:spcAft>
                <a:spcPts val="0"/>
              </a:spcAft>
              <a:buNone/>
            </a:pPr>
            <a:r>
              <a:t/>
            </a:r>
            <a:endParaRPr baseline="30000" sz="1200">
              <a:solidFill>
                <a:srgbClr val="FFFFFF"/>
              </a:solidFill>
            </a:endParaRPr>
          </a:p>
          <a:p>
            <a:pPr indent="0" lvl="0" marL="0" rtl="0" algn="l">
              <a:spcBef>
                <a:spcPts val="1600"/>
              </a:spcBef>
              <a:spcAft>
                <a:spcPts val="0"/>
              </a:spcAft>
              <a:buNone/>
            </a:pPr>
            <a:r>
              <a:t/>
            </a:r>
            <a:endParaRPr baseline="30000" sz="1200">
              <a:solidFill>
                <a:srgbClr val="FFFFFF"/>
              </a:solidFill>
            </a:endParaRPr>
          </a:p>
          <a:p>
            <a:pPr indent="0" lvl="0" marL="0" rtl="0" algn="l">
              <a:spcBef>
                <a:spcPts val="1600"/>
              </a:spcBef>
              <a:spcAft>
                <a:spcPts val="1600"/>
              </a:spcAft>
              <a:buNone/>
            </a:pPr>
            <a:r>
              <a:rPr baseline="30000" lang="en" sz="1200">
                <a:solidFill>
                  <a:srgbClr val="FFFFFF"/>
                </a:solidFill>
              </a:rPr>
              <a:t>1</a:t>
            </a:r>
            <a:r>
              <a:rPr lang="en" sz="1200">
                <a:solidFill>
                  <a:srgbClr val="FFFFFF"/>
                </a:solidFill>
              </a:rPr>
              <a:t>Lva.virginia.gov. (2018). </a:t>
            </a:r>
            <a:r>
              <a:rPr i="1" lang="en" sz="1200">
                <a:solidFill>
                  <a:srgbClr val="FFFFFF"/>
                </a:solidFill>
              </a:rPr>
              <a:t>Colonial Virginia</a:t>
            </a:r>
            <a:r>
              <a:rPr lang="en" sz="1200">
                <a:solidFill>
                  <a:srgbClr val="FFFFFF"/>
                </a:solidFill>
              </a:rPr>
              <a:t>. [online] Available at: http://www.lva.virginia.gov/exhibits/political/colonial.htm [Accessed 27 Sep. 2018].</a:t>
            </a:r>
            <a:endParaRPr sz="1200">
              <a:solidFill>
                <a:srgbClr val="FFFFFF"/>
              </a:solidFill>
            </a:endParaRPr>
          </a:p>
        </p:txBody>
      </p:sp>
      <p:pic>
        <p:nvPicPr>
          <p:cNvPr descr="Image result for colonial virginia political photos" id="84" name="Google Shape;84;p17"/>
          <p:cNvPicPr preferRelativeResize="0"/>
          <p:nvPr/>
        </p:nvPicPr>
        <p:blipFill>
          <a:blip r:embed="rId3">
            <a:alphaModFix/>
          </a:blip>
          <a:stretch>
            <a:fillRect/>
          </a:stretch>
        </p:blipFill>
        <p:spPr>
          <a:xfrm>
            <a:off x="6512650" y="2571750"/>
            <a:ext cx="2088151" cy="1652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